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8" r:id="rId3"/>
    <p:sldId id="271" r:id="rId4"/>
    <p:sldId id="272" r:id="rId5"/>
    <p:sldId id="274" r:id="rId6"/>
    <p:sldId id="273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8" autoAdjust="0"/>
    <p:restoredTop sz="94660"/>
  </p:normalViewPr>
  <p:slideViewPr>
    <p:cSldViewPr>
      <p:cViewPr>
        <p:scale>
          <a:sx n="84" d="100"/>
          <a:sy n="84" d="100"/>
        </p:scale>
        <p:origin x="-978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97BCE-B0AB-4812-A120-0E0089BEC04C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39CD3-7B39-4FAA-BDE1-837893CF0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5CBA8-9FF1-41D2-BFA3-1C9CA890849C}" type="datetimeFigureOut">
              <a:rPr lang="en-US" smtClean="0"/>
              <a:pPr/>
              <a:t>11/21/2014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59F0E-0DAD-49B3-85AF-32CAE82FD3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9C336-ECB7-4C8A-A083-449E9449B658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2D0D2-BE83-4D11-B669-9B2D7EEC03FE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7CB4-6D7C-4223-89AC-B95377F859E8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842B7-DF71-4CA1-9736-45C51FD854B2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05B05-C870-4A43-B6A1-E6EBD05B0DB1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ADBAD-2837-4813-A0B3-857DCADF1010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8B65D-961C-41F9-88C7-892B652C5CB3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0B03-F335-408A-A851-00F35902FD84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AB01D-D6F9-440B-88F0-04A83B3B98D3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697A-E006-4660-AF7B-A4FAAD5FCB80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08DA-7D22-4730-ABC6-50A40F5BFDD1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BA39764-023F-40D1-A75D-1DDD1CE00947}" type="datetime1">
              <a:rPr lang="en-US" smtClean="0"/>
              <a:pPr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Dr. Michael </a:t>
            </a:r>
            <a:r>
              <a:rPr lang="en-US" sz="4000" b="1" dirty="0" err="1" smtClean="0"/>
              <a:t>Nasief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Digital Signal Processing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-914400" y="4876800"/>
            <a:ext cx="64008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Lec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9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410200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Note that the first term is the N/2-point DFT of </a:t>
            </a:r>
            <a:r>
              <a:rPr lang="en-US" b="1" i="1" dirty="0" smtClean="0"/>
              <a:t>g(n), and the second is the N/2-point DFT of h(n):</a:t>
            </a:r>
          </a:p>
          <a:p>
            <a:endParaRPr lang="en-US" b="1" dirty="0" smtClean="0"/>
          </a:p>
          <a:p>
            <a:endParaRPr lang="en-US" b="1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4724400"/>
            <a:ext cx="5562600" cy="11620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 l="37515" t="36601"/>
          <a:stretch>
            <a:fillRect/>
          </a:stretch>
        </p:blipFill>
        <p:spPr bwMode="auto">
          <a:xfrm>
            <a:off x="2209800" y="2438400"/>
            <a:ext cx="5076825" cy="18478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ounded Rectangle 8"/>
          <p:cNvSpPr/>
          <p:nvPr/>
        </p:nvSpPr>
        <p:spPr>
          <a:xfrm rot="20119063">
            <a:off x="83011" y="4032840"/>
            <a:ext cx="2362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Remember this later</a:t>
            </a:r>
            <a:endParaRPr lang="en-US" sz="3200" b="1" dirty="0"/>
          </a:p>
        </p:txBody>
      </p:sp>
      <p:cxnSp>
        <p:nvCxnSpPr>
          <p:cNvPr id="10" name="Straight Arrow Connector 9"/>
          <p:cNvCxnSpPr>
            <a:stCxn id="9" idx="2"/>
            <a:endCxn id="6147" idx="1"/>
          </p:cNvCxnSpPr>
          <p:nvPr/>
        </p:nvCxnSpPr>
        <p:spPr>
          <a:xfrm rot="16200000" flipH="1">
            <a:off x="1480037" y="4880462"/>
            <a:ext cx="399956" cy="4499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705600" y="6019800"/>
            <a:ext cx="2028953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i="1" dirty="0" smtClean="0"/>
              <a:t>twiddle factors.</a:t>
            </a:r>
          </a:p>
        </p:txBody>
      </p:sp>
      <p:cxnSp>
        <p:nvCxnSpPr>
          <p:cNvPr id="14" name="Straight Arrow Connector 13"/>
          <p:cNvCxnSpPr>
            <a:stCxn id="13" idx="0"/>
          </p:cNvCxnSpPr>
          <p:nvPr/>
        </p:nvCxnSpPr>
        <p:spPr>
          <a:xfrm rot="16200000" flipV="1">
            <a:off x="6412738" y="4712460"/>
            <a:ext cx="457202" cy="215747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 b="46624"/>
          <a:stretch>
            <a:fillRect/>
          </a:stretch>
        </p:blipFill>
        <p:spPr bwMode="auto">
          <a:xfrm>
            <a:off x="762000" y="2895600"/>
            <a:ext cx="7860197" cy="1738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ounded Rectangle 3"/>
          <p:cNvSpPr/>
          <p:nvPr/>
        </p:nvSpPr>
        <p:spPr>
          <a:xfrm>
            <a:off x="685800" y="990600"/>
            <a:ext cx="2362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Note</a:t>
            </a:r>
            <a:endParaRPr lang="en-US" sz="3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7527" y="838200"/>
            <a:ext cx="7257263" cy="510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52400"/>
            <a:ext cx="5562600" cy="685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Now Again</a:t>
            </a:r>
            <a:endParaRPr lang="en-US" sz="5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N/2 is even, </a:t>
            </a:r>
            <a:r>
              <a:rPr lang="en-US" b="1" i="1" dirty="0" smtClean="0"/>
              <a:t>g(n) and h(n) may again be decimated. For example, G ( k ) may be evaluated as follows:</a:t>
            </a:r>
          </a:p>
          <a:p>
            <a:endParaRPr lang="en-US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1938" y="2590800"/>
            <a:ext cx="8653462" cy="1524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419600"/>
            <a:ext cx="8420100" cy="1524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304800"/>
            <a:ext cx="7772400" cy="5715000"/>
          </a:xfrm>
        </p:spPr>
        <p:txBody>
          <a:bodyPr/>
          <a:lstStyle/>
          <a:p>
            <a:pPr algn="justLow"/>
            <a:r>
              <a:rPr lang="en-US" dirty="0" smtClean="0"/>
              <a:t>where the first term is the </a:t>
            </a:r>
            <a:r>
              <a:rPr lang="en-US" dirty="0" smtClean="0"/>
              <a:t>N/4 -point </a:t>
            </a:r>
            <a:r>
              <a:rPr lang="en-US" dirty="0" smtClean="0"/>
              <a:t>DFT of the even samples of </a:t>
            </a:r>
            <a:r>
              <a:rPr lang="en-US" b="1" dirty="0" smtClean="0"/>
              <a:t>g(n) and the second is the N/4-point DFT of </a:t>
            </a:r>
            <a:r>
              <a:rPr lang="en-US" dirty="0" smtClean="0"/>
              <a:t>the odd samples.</a:t>
            </a:r>
          </a:p>
          <a:p>
            <a:pPr algn="justLow"/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981200"/>
            <a:ext cx="58791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/>
          <p:cNvSpPr/>
          <p:nvPr/>
        </p:nvSpPr>
        <p:spPr>
          <a:xfrm>
            <a:off x="6858000" y="2438400"/>
            <a:ext cx="1524000" cy="457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</a:t>
            </a:r>
            <a:r>
              <a:rPr lang="en-US" sz="2400" b="1" baseline="-25000" dirty="0" smtClean="0"/>
              <a:t>8</a:t>
            </a:r>
            <a:r>
              <a:rPr lang="en-US" sz="2400" b="1" baseline="30000" dirty="0" smtClean="0"/>
              <a:t>0</a:t>
            </a:r>
            <a:endParaRPr lang="en-US" sz="2400" b="1" baseline="30000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6477000" y="2667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010400" y="3276600"/>
            <a:ext cx="1524000" cy="457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</a:t>
            </a:r>
            <a:r>
              <a:rPr lang="en-US" sz="2400" b="1" baseline="-25000" dirty="0" smtClean="0"/>
              <a:t>8</a:t>
            </a:r>
            <a:r>
              <a:rPr lang="en-US" sz="2400" b="1" baseline="30000" dirty="0" smtClean="0"/>
              <a:t>2</a:t>
            </a:r>
            <a:endParaRPr lang="en-US" sz="2400" b="1" baseline="30000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6629400" y="35052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7162800" y="4038600"/>
            <a:ext cx="1524000" cy="457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</a:t>
            </a:r>
            <a:r>
              <a:rPr lang="en-US" sz="2400" b="1" baseline="-25000" dirty="0" smtClean="0"/>
              <a:t>8</a:t>
            </a:r>
            <a:r>
              <a:rPr lang="en-US" sz="2400" b="1" baseline="30000" dirty="0" smtClean="0"/>
              <a:t>4</a:t>
            </a:r>
            <a:endParaRPr lang="en-US" sz="2400" b="1" baseline="30000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6781800" y="42672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315200" y="4724400"/>
            <a:ext cx="1524000" cy="4572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W</a:t>
            </a:r>
            <a:r>
              <a:rPr lang="en-US" sz="2400" b="1" baseline="-25000" dirty="0" smtClean="0"/>
              <a:t>8</a:t>
            </a:r>
            <a:r>
              <a:rPr lang="en-US" sz="2400" b="1" baseline="30000" dirty="0" smtClean="0"/>
              <a:t>6</a:t>
            </a:r>
            <a:endParaRPr lang="en-US" sz="2400" b="1" baseline="30000" dirty="0"/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6934200" y="49530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Two-point DFTs of the form shown in Fig. 7-4.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752600"/>
            <a:ext cx="6959251" cy="264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ed Rectangle 5"/>
          <p:cNvSpPr/>
          <p:nvPr/>
        </p:nvSpPr>
        <p:spPr>
          <a:xfrm>
            <a:off x="1066800" y="4724400"/>
            <a:ext cx="2362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How ?</a:t>
            </a:r>
            <a:endParaRPr lang="en-US" sz="32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butterfly</a:t>
            </a:r>
            <a:endParaRPr lang="en-US" sz="5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basic computational unit of the FFT, shown in Fig. </a:t>
            </a:r>
            <a:r>
              <a:rPr lang="en-US" i="1" dirty="0" smtClean="0"/>
              <a:t>7-5(a), is called a </a:t>
            </a:r>
            <a:r>
              <a:rPr lang="en-US" sz="2800" b="1" dirty="0" smtClean="0"/>
              <a:t>butterfly</a:t>
            </a:r>
            <a:r>
              <a:rPr lang="en-US" b="1" i="1" dirty="0" smtClean="0"/>
              <a:t>.</a:t>
            </a:r>
          </a:p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438400"/>
            <a:ext cx="7362825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Final Form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600200"/>
            <a:ext cx="7581900" cy="4343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7" name="Straight Connector 6"/>
          <p:cNvCxnSpPr/>
          <p:nvPr/>
        </p:nvCxnSpPr>
        <p:spPr>
          <a:xfrm rot="5400000">
            <a:off x="3390900" y="3619500"/>
            <a:ext cx="4953000" cy="1588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332705" y="3618706"/>
            <a:ext cx="4953000" cy="1588"/>
          </a:xfrm>
          <a:prstGeom prst="line">
            <a:avLst/>
          </a:prstGeom>
          <a:ln>
            <a:prstDash val="dashDot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 Reversal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676400"/>
            <a:ext cx="4038600" cy="3894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Computations Required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Computing an N-point DFT using a radix-2 decimation-in-time FFT is much more efficient than calculating the DFT directly.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3500" b="1" dirty="0" smtClean="0">
                <a:solidFill>
                  <a:srgbClr val="FF0000"/>
                </a:solidFill>
              </a:rPr>
              <a:t>Log</a:t>
            </a:r>
            <a:r>
              <a:rPr lang="en-US" sz="3500" b="1" baseline="-25000" dirty="0" smtClean="0">
                <a:solidFill>
                  <a:srgbClr val="FF0000"/>
                </a:solidFill>
              </a:rPr>
              <a:t>2 </a:t>
            </a:r>
            <a:r>
              <a:rPr lang="en-US" sz="3500" b="1" dirty="0" smtClean="0">
                <a:solidFill>
                  <a:srgbClr val="FF0000"/>
                </a:solidFill>
              </a:rPr>
              <a:t>N stages</a:t>
            </a:r>
            <a:r>
              <a:rPr lang="en-US" baseline="-25000" dirty="0" smtClean="0">
                <a:solidFill>
                  <a:srgbClr val="FF0000"/>
                </a:solidFill>
              </a:rPr>
              <a:t> </a:t>
            </a:r>
            <a:endParaRPr lang="en-US" b="1" i="1" baseline="-25000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N/2 complex multiplies by the twiddle factors</a:t>
            </a:r>
            <a:r>
              <a:rPr lang="en-US" dirty="0" smtClean="0"/>
              <a:t> </a:t>
            </a:r>
            <a:r>
              <a:rPr lang="en-US" b="1" i="1" dirty="0" smtClean="0"/>
              <a:t>and N complex additions.</a:t>
            </a:r>
          </a:p>
          <a:p>
            <a:r>
              <a:rPr lang="en-US" i="1" dirty="0" smtClean="0"/>
              <a:t>Total of  </a:t>
            </a:r>
            <a:r>
              <a:rPr lang="en-US" sz="3500" b="1" i="1" dirty="0" smtClean="0">
                <a:solidFill>
                  <a:srgbClr val="FF0000"/>
                </a:solidFill>
              </a:rPr>
              <a:t>N/2 </a:t>
            </a:r>
            <a:r>
              <a:rPr lang="en-US" sz="3500" b="1" dirty="0" smtClean="0">
                <a:solidFill>
                  <a:srgbClr val="FF0000"/>
                </a:solidFill>
              </a:rPr>
              <a:t>Log</a:t>
            </a:r>
            <a:r>
              <a:rPr lang="en-US" sz="3500" b="1" baseline="-25000" dirty="0" smtClean="0">
                <a:solidFill>
                  <a:srgbClr val="FF0000"/>
                </a:solidFill>
              </a:rPr>
              <a:t>2 </a:t>
            </a:r>
            <a:r>
              <a:rPr lang="en-US" sz="3500" b="1" dirty="0" smtClean="0">
                <a:solidFill>
                  <a:srgbClr val="FF0000"/>
                </a:solidFill>
              </a:rPr>
              <a:t>N</a:t>
            </a:r>
            <a:r>
              <a:rPr lang="en-US" sz="2800" b="1" dirty="0" smtClean="0"/>
              <a:t> </a:t>
            </a:r>
            <a:r>
              <a:rPr lang="en-US" dirty="0" smtClean="0"/>
              <a:t>complex multiplications and</a:t>
            </a:r>
          </a:p>
          <a:p>
            <a:r>
              <a:rPr lang="en-US" sz="3500" b="1" dirty="0" smtClean="0"/>
              <a:t> </a:t>
            </a:r>
            <a:r>
              <a:rPr lang="en-US" sz="3500" b="1" dirty="0" smtClean="0">
                <a:solidFill>
                  <a:srgbClr val="FF0000"/>
                </a:solidFill>
              </a:rPr>
              <a:t>N log</a:t>
            </a:r>
            <a:r>
              <a:rPr lang="en-US" sz="3500" b="1" baseline="-25000" dirty="0" smtClean="0">
                <a:solidFill>
                  <a:srgbClr val="FF0000"/>
                </a:solidFill>
              </a:rPr>
              <a:t>2</a:t>
            </a:r>
            <a:r>
              <a:rPr lang="en-US" sz="3500" b="1" dirty="0" smtClean="0">
                <a:solidFill>
                  <a:srgbClr val="FF0000"/>
                </a:solidFill>
              </a:rPr>
              <a:t> 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complex additions.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286000"/>
            <a:ext cx="5562600" cy="11620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6" name="Straight Arrow Connector 5"/>
          <p:cNvCxnSpPr/>
          <p:nvPr/>
        </p:nvCxnSpPr>
        <p:spPr>
          <a:xfrm rot="16200000" flipV="1">
            <a:off x="5105400" y="3505200"/>
            <a:ext cx="11430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600" b="1" dirty="0" smtClean="0"/>
              <a:t>FFT</a:t>
            </a:r>
            <a:endParaRPr lang="en-US" sz="6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Chapter [7]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Sheet (7) FFT</a:t>
            </a:r>
            <a:endParaRPr lang="en-US" sz="6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600" dirty="0" smtClean="0">
                <a:solidFill>
                  <a:srgbClr val="FF0000"/>
                </a:solidFill>
              </a:rPr>
              <a:t>Problems</a:t>
            </a:r>
            <a:endParaRPr lang="en-US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7200" b="1" smtClean="0"/>
              <a:t>1,3,4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DISCRETE  FOURIER TRANSFORM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N -point DFT of an N -point sequence x(n) is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7" name="Rounded Rectangle 6"/>
          <p:cNvSpPr/>
          <p:nvPr/>
        </p:nvSpPr>
        <p:spPr>
          <a:xfrm rot="1200410">
            <a:off x="5791200" y="2286000"/>
            <a:ext cx="2362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Remember</a:t>
            </a:r>
            <a:endParaRPr lang="en-US" sz="32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971800"/>
            <a:ext cx="4705078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>
          <a:xfrm>
            <a:off x="914400" y="4495800"/>
            <a:ext cx="2362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Remember</a:t>
            </a:r>
            <a:endParaRPr lang="en-US" sz="3200" b="1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5181600"/>
            <a:ext cx="2952750" cy="1038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52600" y="1371600"/>
            <a:ext cx="6400800" cy="4343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Basic Idea</a:t>
            </a:r>
            <a:endParaRPr lang="en-US" sz="5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676400"/>
            <a:ext cx="3228975" cy="10001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4876800" y="2895600"/>
            <a:ext cx="2971800" cy="1371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x(n) may be complex</a:t>
            </a:r>
          </a:p>
          <a:p>
            <a:pPr algn="ctr"/>
            <a:r>
              <a:rPr lang="en-US" b="1" dirty="0" smtClean="0"/>
              <a:t>So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N times </a:t>
            </a:r>
            <a:r>
              <a:rPr lang="en-US" b="1" dirty="0" smtClean="0"/>
              <a:t>complex multiplication and addition</a:t>
            </a:r>
            <a:endParaRPr lang="en-US" b="1" dirty="0"/>
          </a:p>
        </p:txBody>
      </p:sp>
      <p:cxnSp>
        <p:nvCxnSpPr>
          <p:cNvPr id="11" name="Straight Arrow Connector 10"/>
          <p:cNvCxnSpPr>
            <a:stCxn id="8" idx="0"/>
          </p:cNvCxnSpPr>
          <p:nvPr/>
        </p:nvCxnSpPr>
        <p:spPr>
          <a:xfrm rot="16200000" flipV="1">
            <a:off x="5276850" y="1809750"/>
            <a:ext cx="609600" cy="1562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905000" y="3352800"/>
            <a:ext cx="1752600" cy="1600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X(K) --- k from 0 to </a:t>
            </a:r>
            <a:r>
              <a:rPr lang="en-US" b="1" dirty="0" smtClean="0"/>
              <a:t>N-1</a:t>
            </a:r>
            <a:endParaRPr lang="en-US" b="1" dirty="0" smtClean="0"/>
          </a:p>
          <a:p>
            <a:pPr algn="ctr"/>
            <a:r>
              <a:rPr lang="en-US" b="1" dirty="0" smtClean="0"/>
              <a:t>So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N times</a:t>
            </a:r>
            <a:r>
              <a:rPr lang="en-US" b="1" dirty="0" smtClean="0">
                <a:solidFill>
                  <a:srgbClr val="FF0000"/>
                </a:solidFill>
              </a:rPr>
              <a:t> of </a:t>
            </a:r>
            <a:endParaRPr lang="en-US" b="1" dirty="0" smtClean="0"/>
          </a:p>
          <a:p>
            <a:pPr algn="ctr"/>
            <a:endParaRPr lang="en-US" b="1" dirty="0"/>
          </a:p>
        </p:txBody>
      </p:sp>
      <p:cxnSp>
        <p:nvCxnSpPr>
          <p:cNvPr id="14" name="Straight Arrow Connector 13"/>
          <p:cNvCxnSpPr>
            <a:stCxn id="13" idx="3"/>
            <a:endCxn id="8" idx="1"/>
          </p:cNvCxnSpPr>
          <p:nvPr/>
        </p:nvCxnSpPr>
        <p:spPr>
          <a:xfrm flipV="1">
            <a:off x="3657600" y="3581400"/>
            <a:ext cx="1219200" cy="571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962400" y="4724400"/>
            <a:ext cx="3733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N times of N times = N</a:t>
            </a:r>
            <a:r>
              <a:rPr lang="en-US" sz="2800" b="1" baseline="30000" dirty="0" smtClean="0"/>
              <a:t>2</a:t>
            </a:r>
            <a:endParaRPr lang="en-US" sz="2800" b="1" baseline="30000" dirty="0"/>
          </a:p>
        </p:txBody>
      </p:sp>
      <p:sp>
        <p:nvSpPr>
          <p:cNvPr id="19" name="Rounded Rectangle 18"/>
          <p:cNvSpPr/>
          <p:nvPr/>
        </p:nvSpPr>
        <p:spPr>
          <a:xfrm>
            <a:off x="7010400" y="838200"/>
            <a:ext cx="1524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DFT</a:t>
            </a:r>
            <a:endParaRPr lang="en-US" sz="4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752600" y="1371600"/>
            <a:ext cx="6400800" cy="4876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The Basic Idea</a:t>
            </a:r>
            <a:endParaRPr lang="en-US" sz="5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9400" y="1676400"/>
            <a:ext cx="3228975" cy="10001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Rectangle 7"/>
          <p:cNvSpPr/>
          <p:nvPr/>
        </p:nvSpPr>
        <p:spPr>
          <a:xfrm>
            <a:off x="3657600" y="2743200"/>
            <a:ext cx="2971800" cy="609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Split x(n) by 2 divisions</a:t>
            </a:r>
            <a:endParaRPr lang="en-US" b="1" dirty="0"/>
          </a:p>
        </p:txBody>
      </p:sp>
      <p:cxnSp>
        <p:nvCxnSpPr>
          <p:cNvPr id="11" name="Straight Arrow Connector 10"/>
          <p:cNvCxnSpPr>
            <a:endCxn id="17" idx="1"/>
          </p:cNvCxnSpPr>
          <p:nvPr/>
        </p:nvCxnSpPr>
        <p:spPr>
          <a:xfrm rot="16200000" flipH="1">
            <a:off x="5353050" y="3486150"/>
            <a:ext cx="8763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057400" y="3429000"/>
            <a:ext cx="1905000" cy="1600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So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(N/2)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 times</a:t>
            </a:r>
            <a:endParaRPr lang="en-US" b="1" dirty="0"/>
          </a:p>
        </p:txBody>
      </p:sp>
      <p:cxnSp>
        <p:nvCxnSpPr>
          <p:cNvPr id="14" name="Straight Arrow Connector 13"/>
          <p:cNvCxnSpPr>
            <a:stCxn id="8" idx="2"/>
            <a:endCxn id="13" idx="3"/>
          </p:cNvCxnSpPr>
          <p:nvPr/>
        </p:nvCxnSpPr>
        <p:spPr>
          <a:xfrm rot="5400000">
            <a:off x="4114800" y="3200400"/>
            <a:ext cx="876300" cy="1181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429000" y="5257800"/>
            <a:ext cx="3733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(N/2)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 + (N/2)</a:t>
            </a:r>
            <a:r>
              <a:rPr lang="en-US" sz="2800" b="1" baseline="30000" dirty="0" smtClean="0"/>
              <a:t>2</a:t>
            </a:r>
            <a:r>
              <a:rPr lang="en-US" sz="2800" b="1" dirty="0" smtClean="0"/>
              <a:t> = 0.5 N</a:t>
            </a:r>
            <a:r>
              <a:rPr lang="en-US" sz="2800" b="1" baseline="30000" dirty="0" smtClean="0"/>
              <a:t>2</a:t>
            </a:r>
            <a:endParaRPr lang="en-US" sz="2800" b="1" baseline="30000" dirty="0"/>
          </a:p>
        </p:txBody>
      </p:sp>
      <p:sp>
        <p:nvSpPr>
          <p:cNvPr id="19" name="Rounded Rectangle 18"/>
          <p:cNvSpPr/>
          <p:nvPr/>
        </p:nvSpPr>
        <p:spPr>
          <a:xfrm>
            <a:off x="7010400" y="838200"/>
            <a:ext cx="15240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/>
              <a:t>FFT</a:t>
            </a:r>
            <a:endParaRPr lang="en-US" sz="4400" b="1" dirty="0"/>
          </a:p>
        </p:txBody>
      </p:sp>
      <p:sp>
        <p:nvSpPr>
          <p:cNvPr id="17" name="Rectangle 16"/>
          <p:cNvSpPr/>
          <p:nvPr/>
        </p:nvSpPr>
        <p:spPr>
          <a:xfrm>
            <a:off x="6019800" y="3352800"/>
            <a:ext cx="1905000" cy="1600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So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(N/2)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</a:rPr>
              <a:t> times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/>
              <a:t>Decimation-in-Time FFT</a:t>
            </a:r>
            <a:endParaRPr lang="en-US" sz="54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/>
              <a:t>Let x(n) be a sequence of length N = 2</a:t>
            </a:r>
            <a:r>
              <a:rPr lang="en-US" sz="2800" b="1" baseline="30000" dirty="0" smtClean="0"/>
              <a:t>v</a:t>
            </a:r>
            <a:r>
              <a:rPr lang="en-US" sz="2800" b="1" dirty="0" smtClean="0"/>
              <a:t>,</a:t>
            </a:r>
          </a:p>
          <a:p>
            <a:r>
              <a:rPr lang="en-US" dirty="0" smtClean="0"/>
              <a:t>x(n) is split (decimated) into two subsequences, each of length N/2.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895600"/>
            <a:ext cx="5445996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4114800"/>
            <a:ext cx="5330536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8308265" cy="548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In terms of these sequences, the N -point DFT of x(n) is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600200"/>
            <a:ext cx="7391400" cy="27622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ounded Rectangle 5"/>
          <p:cNvSpPr/>
          <p:nvPr/>
        </p:nvSpPr>
        <p:spPr>
          <a:xfrm>
            <a:off x="914400" y="4495800"/>
            <a:ext cx="2362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Remember</a:t>
            </a:r>
            <a:endParaRPr lang="en-US" sz="32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5181600"/>
            <a:ext cx="2952750" cy="10382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Oval 7"/>
          <p:cNvSpPr/>
          <p:nvPr/>
        </p:nvSpPr>
        <p:spPr>
          <a:xfrm>
            <a:off x="3733800" y="3200400"/>
            <a:ext cx="457200" cy="381000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867400" y="3124200"/>
            <a:ext cx="914400" cy="457200"/>
          </a:xfrm>
          <a:prstGeom prst="ellipse">
            <a:avLst/>
          </a:prstGeom>
          <a:noFill/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533400"/>
            <a:ext cx="8124825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ed Rectangle 5"/>
          <p:cNvSpPr/>
          <p:nvPr/>
        </p:nvSpPr>
        <p:spPr>
          <a:xfrm>
            <a:off x="685800" y="3505200"/>
            <a:ext cx="2362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Note</a:t>
            </a:r>
            <a:endParaRPr lang="en-US" sz="3200" b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667000" y="4724400"/>
          <a:ext cx="4267200" cy="1190847"/>
        </p:xfrm>
        <a:graphic>
          <a:graphicData uri="http://schemas.openxmlformats.org/presentationml/2006/ole">
            <p:oleObj spid="_x0000_s5123" name="Equation" r:id="rId4" imgW="1091880" imgH="304560" progId="">
              <p:embed/>
            </p:oleObj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16200000" flipH="1">
            <a:off x="1409700" y="1638300"/>
            <a:ext cx="3810000" cy="2819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6553200" y="1752600"/>
            <a:ext cx="1371600" cy="457200"/>
          </a:xfrm>
          <a:prstGeom prst="arc">
            <a:avLst>
              <a:gd name="adj1" fmla="val 10514176"/>
              <a:gd name="adj2" fmla="val 0"/>
            </a:avLst>
          </a:prstGeom>
          <a:ln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434</TotalTime>
  <Words>351</Words>
  <Application>Microsoft Office PowerPoint</Application>
  <PresentationFormat>On-screen Show (4:3)</PresentationFormat>
  <Paragraphs>87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Equity</vt:lpstr>
      <vt:lpstr>Equation</vt:lpstr>
      <vt:lpstr>Digital Signal Processing</vt:lpstr>
      <vt:lpstr>Chapter [7]</vt:lpstr>
      <vt:lpstr>THE DISCRETE  FOURIER TRANSFORM</vt:lpstr>
      <vt:lpstr>The Basic Idea</vt:lpstr>
      <vt:lpstr>The Basic Idea</vt:lpstr>
      <vt:lpstr>Decimation-in-Time FFT</vt:lpstr>
      <vt:lpstr>Slide 7</vt:lpstr>
      <vt:lpstr>In terms of these sequences, the N -point DFT of x(n) is</vt:lpstr>
      <vt:lpstr>Slide 9</vt:lpstr>
      <vt:lpstr>Slide 10</vt:lpstr>
      <vt:lpstr>Slide 11</vt:lpstr>
      <vt:lpstr>Slide 12</vt:lpstr>
      <vt:lpstr>Now Again</vt:lpstr>
      <vt:lpstr>Slide 14</vt:lpstr>
      <vt:lpstr>Two-point DFTs of the form shown in Fig. 7-4.</vt:lpstr>
      <vt:lpstr>The butterfly</vt:lpstr>
      <vt:lpstr>The Final Form</vt:lpstr>
      <vt:lpstr>Bit Reversal</vt:lpstr>
      <vt:lpstr>Computations Required</vt:lpstr>
      <vt:lpstr>Sheet (7) FFT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Signal Processing</dc:title>
  <dc:creator>mic</dc:creator>
  <cp:lastModifiedBy>m.nassef</cp:lastModifiedBy>
  <cp:revision>188</cp:revision>
  <dcterms:created xsi:type="dcterms:W3CDTF">2006-08-16T00:00:00Z</dcterms:created>
  <dcterms:modified xsi:type="dcterms:W3CDTF">2014-11-21T15:19:21Z</dcterms:modified>
</cp:coreProperties>
</file>